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72" r:id="rId2"/>
    <p:sldId id="262" r:id="rId3"/>
    <p:sldId id="257" r:id="rId4"/>
    <p:sldId id="256" r:id="rId5"/>
    <p:sldId id="278" r:id="rId6"/>
    <p:sldId id="273" r:id="rId7"/>
    <p:sldId id="279" r:id="rId8"/>
    <p:sldId id="290" r:id="rId9"/>
    <p:sldId id="289" r:id="rId10"/>
    <p:sldId id="291" r:id="rId11"/>
    <p:sldId id="258" r:id="rId12"/>
    <p:sldId id="288" r:id="rId13"/>
    <p:sldId id="285" r:id="rId14"/>
    <p:sldId id="280" r:id="rId15"/>
    <p:sldId id="281" r:id="rId16"/>
    <p:sldId id="282" r:id="rId17"/>
    <p:sldId id="283" r:id="rId18"/>
    <p:sldId id="284" r:id="rId19"/>
    <p:sldId id="294" r:id="rId20"/>
    <p:sldId id="261" r:id="rId21"/>
    <p:sldId id="259" r:id="rId22"/>
    <p:sldId id="286" r:id="rId23"/>
    <p:sldId id="295" r:id="rId24"/>
    <p:sldId id="287" r:id="rId25"/>
    <p:sldId id="298" r:id="rId26"/>
    <p:sldId id="297" r:id="rId27"/>
    <p:sldId id="299" r:id="rId28"/>
    <p:sldId id="300" r:id="rId29"/>
    <p:sldId id="296" r:id="rId30"/>
    <p:sldId id="292" r:id="rId31"/>
    <p:sldId id="301" r:id="rId32"/>
    <p:sldId id="302" r:id="rId33"/>
    <p:sldId id="274" r:id="rId34"/>
    <p:sldId id="275" r:id="rId35"/>
    <p:sldId id="276" r:id="rId36"/>
    <p:sldId id="277" r:id="rId37"/>
    <p:sldId id="303" r:id="rId38"/>
    <p:sldId id="304" r:id="rId39"/>
    <p:sldId id="305" r:id="rId40"/>
    <p:sldId id="306" r:id="rId41"/>
    <p:sldId id="317" r:id="rId42"/>
    <p:sldId id="314" r:id="rId43"/>
    <p:sldId id="307" r:id="rId44"/>
    <p:sldId id="308" r:id="rId45"/>
    <p:sldId id="309" r:id="rId46"/>
    <p:sldId id="318" r:id="rId47"/>
    <p:sldId id="310" r:id="rId48"/>
    <p:sldId id="311" r:id="rId49"/>
    <p:sldId id="315" r:id="rId50"/>
    <p:sldId id="312" r:id="rId51"/>
    <p:sldId id="316" r:id="rId52"/>
    <p:sldId id="328" r:id="rId53"/>
    <p:sldId id="319" r:id="rId54"/>
    <p:sldId id="320" r:id="rId55"/>
    <p:sldId id="321" r:id="rId56"/>
    <p:sldId id="313" r:id="rId57"/>
    <p:sldId id="324" r:id="rId58"/>
    <p:sldId id="322" r:id="rId59"/>
    <p:sldId id="323" r:id="rId60"/>
    <p:sldId id="260" r:id="rId61"/>
    <p:sldId id="264" r:id="rId62"/>
    <p:sldId id="265" r:id="rId63"/>
    <p:sldId id="266" r:id="rId64"/>
    <p:sldId id="267" r:id="rId65"/>
    <p:sldId id="271" r:id="rId66"/>
    <p:sldId id="268" r:id="rId67"/>
    <p:sldId id="270" r:id="rId68"/>
    <p:sldId id="326" r:id="rId69"/>
    <p:sldId id="327" r:id="rId70"/>
    <p:sldId id="325" r:id="rId71"/>
    <p:sldId id="263" r:id="rId72"/>
    <p:sldId id="293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99"/>
  </p:clrMru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93" autoAdjust="0"/>
  </p:normalViewPr>
  <p:slideViewPr>
    <p:cSldViewPr>
      <p:cViewPr>
        <p:scale>
          <a:sx n="64" d="100"/>
          <a:sy n="64" d="100"/>
        </p:scale>
        <p:origin x="-1344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Общее</a:t>
            </a:r>
            <a:r>
              <a:rPr lang="ru-RU" i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образование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9.8683479613376368E-2"/>
          <c:y val="0"/>
        </c:manualLayout>
      </c:layout>
    </c:title>
    <c:plotArea>
      <c:layout>
        <c:manualLayout>
          <c:layoutTarget val="inner"/>
          <c:xMode val="edge"/>
          <c:yMode val="edge"/>
          <c:x val="5.7097555399827513E-2"/>
          <c:y val="0.190413152292389"/>
          <c:w val="0.48323583704374728"/>
          <c:h val="0.6791422574668930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ОУ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105</c:v>
                </c:pt>
                <c:pt idx="1">
                  <c:v>100</c:v>
                </c:pt>
                <c:pt idx="2">
                  <c:v>92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7690203037869359"/>
          <c:y val="0.41498370099799364"/>
          <c:w val="0.41970630400041031"/>
          <c:h val="0.43017930440161306"/>
        </c:manualLayout>
      </c:layout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прошли тестирование</c:v>
                </c:pt>
              </c:strCache>
            </c:strRef>
          </c:tx>
          <c:dLbls>
            <c:dLbl>
              <c:idx val="0"/>
              <c:layout>
                <c:manualLayout>
                  <c:x val="2.2916666666666672E-2"/>
                  <c:y val="-3.125000000000001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b="1" smtClean="0">
                        <a:latin typeface="Times New Roman" pitchFamily="18" charset="0"/>
                        <a:cs typeface="Times New Roman" pitchFamily="18" charset="0"/>
                      </a:rPr>
                      <a:t>34,2</a:t>
                    </a:r>
                    <a:r>
                      <a:rPr lang="ru-RU" b="1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2.0833333333333343E-2"/>
                  <c:y val="-6.2500000000000021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b="1" smtClean="0">
                        <a:latin typeface="Times New Roman" pitchFamily="18" charset="0"/>
                        <a:cs typeface="Times New Roman" pitchFamily="18" charset="0"/>
                      </a:rPr>
                      <a:t>32</a:t>
                    </a:r>
                    <a:r>
                      <a:rPr lang="ru-RU" b="1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2015-2016</c:v>
                </c:pt>
                <c:pt idx="1">
                  <c:v>2016-2017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34.200000000000003</c:v>
                </c:pt>
                <c:pt idx="1">
                  <c:v>32</c:v>
                </c:pt>
              </c:numCache>
            </c:numRef>
          </c:val>
        </c:ser>
        <c:shape val="cylinder"/>
        <c:axId val="122995072"/>
        <c:axId val="122996608"/>
        <c:axId val="0"/>
      </c:bar3DChart>
      <c:catAx>
        <c:axId val="122995072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996608"/>
        <c:crosses val="autoZero"/>
        <c:auto val="1"/>
        <c:lblAlgn val="ctr"/>
        <c:lblOffset val="100"/>
      </c:catAx>
      <c:valAx>
        <c:axId val="1229966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29950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Дошкольные образование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7855580149214288"/>
          <c:y val="5.7200851557034214E-2"/>
        </c:manualLayout>
      </c:layout>
    </c:title>
    <c:plotArea>
      <c:layout>
        <c:manualLayout>
          <c:layoutTarget val="inner"/>
          <c:xMode val="edge"/>
          <c:yMode val="edge"/>
          <c:x val="8.9089895361421281E-3"/>
          <c:y val="0.19041315229238853"/>
          <c:w val="0.5187898361087484"/>
          <c:h val="0.7571527337803307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ОУ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</c:v>
                </c:pt>
                <c:pt idx="1">
                  <c:v>32</c:v>
                </c:pt>
                <c:pt idx="2">
                  <c:v>31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</a:t>
            </a:r>
          </a:p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i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образование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3896722288793338"/>
          <c:y val="3.8043784316485994E-2"/>
        </c:manualLayout>
      </c:layout>
    </c:title>
    <c:plotArea>
      <c:layout>
        <c:manualLayout>
          <c:layoutTarget val="inner"/>
          <c:xMode val="edge"/>
          <c:yMode val="edge"/>
          <c:x val="5.3004916209339413E-2"/>
          <c:y val="0.11175266240259019"/>
          <c:w val="0.4253167558496847"/>
          <c:h val="0.814177789769390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ОУ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педагогов</a:t>
            </a:r>
          </a:p>
        </c:rich>
      </c:tx>
      <c:layout>
        <c:manualLayout>
          <c:xMode val="edge"/>
          <c:yMode val="edge"/>
          <c:x val="9.8683479613376368E-2"/>
          <c:y val="0"/>
        </c:manualLayout>
      </c:layout>
    </c:title>
    <c:plotArea>
      <c:layout>
        <c:manualLayout>
          <c:layoutTarget val="inner"/>
          <c:xMode val="edge"/>
          <c:yMode val="edge"/>
          <c:x val="5.7097555399827464E-2"/>
          <c:y val="0.19041315229238867"/>
          <c:w val="0.48323583704374728"/>
          <c:h val="0.6791422574668928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ОУ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149</c:v>
                </c:pt>
                <c:pt idx="1">
                  <c:v>141</c:v>
                </c:pt>
                <c:pt idx="2">
                  <c:v>133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7690203037869336"/>
          <c:y val="0.41498370099799353"/>
          <c:w val="0.41970630400041031"/>
          <c:h val="0.43017930440161306"/>
        </c:manualLayout>
      </c:layout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Прошли курсы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7855580149214288"/>
          <c:y val="5.7200851557034214E-2"/>
        </c:manualLayout>
      </c:layout>
    </c:title>
    <c:plotArea>
      <c:layout>
        <c:manualLayout>
          <c:layoutTarget val="inner"/>
          <c:xMode val="edge"/>
          <c:yMode val="edge"/>
          <c:x val="8.9089895361421263E-3"/>
          <c:y val="0.1904131522923885"/>
          <c:w val="0.51878983610874818"/>
          <c:h val="0.7571527337803307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ОУ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</c:v>
                </c:pt>
                <c:pt idx="1">
                  <c:v>70</c:v>
                </c:pt>
                <c:pt idx="2">
                  <c:v>42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 от общего числа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3896722288793338"/>
          <c:y val="3.8043784316485994E-2"/>
        </c:manualLayout>
      </c:layout>
    </c:title>
    <c:plotArea>
      <c:layout>
        <c:manualLayout>
          <c:layoutTarget val="inner"/>
          <c:xMode val="edge"/>
          <c:yMode val="edge"/>
          <c:x val="5.3004916209339413E-2"/>
          <c:y val="0.11175266240259019"/>
          <c:w val="0.42531675584968454"/>
          <c:h val="0.814177789769390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ОУ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</c:v>
                </c:pt>
                <c:pt idx="1">
                  <c:v>50</c:v>
                </c:pt>
                <c:pt idx="2">
                  <c:v>32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заявленных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</c:v>
                </c:pt>
                <c:pt idx="1">
                  <c:v>12</c:v>
                </c:pt>
                <c:pt idx="2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обследованных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</c:v>
                </c:pt>
                <c:pt idx="1">
                  <c:v>10</c:v>
                </c:pt>
                <c:pt idx="2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определены в коррекционные учреждения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</c:ser>
        <c:overlap val="100"/>
        <c:axId val="107652992"/>
        <c:axId val="107654528"/>
      </c:barChart>
      <c:catAx>
        <c:axId val="107652992"/>
        <c:scaling>
          <c:orientation val="minMax"/>
        </c:scaling>
        <c:axPos val="l"/>
        <c:tickLblPos val="nextTo"/>
        <c:txPr>
          <a:bodyPr/>
          <a:lstStyle/>
          <a:p>
            <a:pPr>
              <a:defRPr sz="2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654528"/>
        <c:crosses val="autoZero"/>
        <c:auto val="1"/>
        <c:lblAlgn val="ctr"/>
        <c:lblOffset val="100"/>
      </c:catAx>
      <c:valAx>
        <c:axId val="107654528"/>
        <c:scaling>
          <c:orientation val="minMax"/>
        </c:scaling>
        <c:axPos val="b"/>
        <c:majorGridlines/>
        <c:numFmt formatCode="General" sourceLinked="1"/>
        <c:tickLblPos val="nextTo"/>
        <c:crossAx val="107652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130215908731849"/>
          <c:y val="0.10411281001945058"/>
          <c:w val="0.32898943950162574"/>
          <c:h val="0.67068480782400808"/>
        </c:manualLayout>
      </c:layout>
      <c:txPr>
        <a:bodyPr/>
        <a:lstStyle/>
        <a:p>
          <a:pPr>
            <a:defRPr sz="2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Федеральные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Региональные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hape val="cylinder"/>
        <c:axId val="123433344"/>
        <c:axId val="123434880"/>
        <c:axId val="0"/>
      </c:bar3DChart>
      <c:catAx>
        <c:axId val="123433344"/>
        <c:scaling>
          <c:orientation val="minMax"/>
        </c:scaling>
        <c:axPos val="l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434880"/>
        <c:crosses val="autoZero"/>
        <c:auto val="1"/>
        <c:lblAlgn val="ctr"/>
        <c:lblOffset val="100"/>
      </c:catAx>
      <c:valAx>
        <c:axId val="123434880"/>
        <c:scaling>
          <c:orientation val="minMax"/>
        </c:scaling>
        <c:axPos val="b"/>
        <c:majorGridlines/>
        <c:numFmt formatCode="General" sourceLinked="1"/>
        <c:tickLblPos val="nextTo"/>
        <c:crossAx val="1234333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школьный этап</c:v>
                </c:pt>
                <c:pt idx="1">
                  <c:v>муниципальный этап</c:v>
                </c:pt>
                <c:pt idx="2">
                  <c:v>региональный этап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430</c:v>
                </c:pt>
                <c:pt idx="1">
                  <c:v>189</c:v>
                </c:pt>
                <c:pt idx="2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Победители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школьный этап</c:v>
                </c:pt>
                <c:pt idx="1">
                  <c:v>муниципальный этап</c:v>
                </c:pt>
                <c:pt idx="2">
                  <c:v>региональный этап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215</c:v>
                </c:pt>
                <c:pt idx="1">
                  <c:v>48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Призёры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школьный этап</c:v>
                </c:pt>
                <c:pt idx="1">
                  <c:v>муниципальный этап</c:v>
                </c:pt>
                <c:pt idx="2">
                  <c:v>региональный этап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421</c:v>
                </c:pt>
                <c:pt idx="1">
                  <c:v>141</c:v>
                </c:pt>
                <c:pt idx="2">
                  <c:v>0</c:v>
                </c:pt>
              </c:numCache>
            </c:numRef>
          </c:val>
        </c:ser>
        <c:shape val="cylinder"/>
        <c:axId val="121505280"/>
        <c:axId val="121506816"/>
        <c:axId val="0"/>
      </c:bar3DChart>
      <c:catAx>
        <c:axId val="121505280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506816"/>
        <c:crosses val="autoZero"/>
        <c:auto val="1"/>
        <c:lblAlgn val="ctr"/>
        <c:lblOffset val="100"/>
      </c:catAx>
      <c:valAx>
        <c:axId val="121506816"/>
        <c:scaling>
          <c:orientation val="minMax"/>
        </c:scaling>
        <c:axPos val="l"/>
        <c:majorGridlines/>
        <c:numFmt formatCode="General" sourceLinked="1"/>
        <c:tickLblPos val="nextTo"/>
        <c:crossAx val="121505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043501217136491"/>
          <c:y val="0.15569885818633628"/>
          <c:w val="0.21956503794490131"/>
          <c:h val="0.18941698785605043"/>
        </c:manualLayout>
      </c:layout>
      <c:txPr>
        <a:bodyPr/>
        <a:lstStyle/>
        <a:p>
          <a:pPr>
            <a:defRPr sz="2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2DE8F-0937-4076-B1AD-DD27D01E247A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770ED-10D3-4654-AF57-9FEBA5A20D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770ED-10D3-4654-AF57-9FEBA5A20DF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770ED-10D3-4654-AF57-9FEBA5A20DFB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BCB34-47C4-43B3-AAFA-8C060337C349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4E804-541D-4766-B808-F51080A3E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0100" y="1428736"/>
            <a:ext cx="378621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с 01.09.2017 г. – КОГОБУ для детей сирот и детей, оставшихся без попечения «Средняя школа-интернат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Тужа» переименуется  в «Детский дом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Тужа»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100" y="4000504"/>
            <a:ext cx="39290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с 01.09.2017 г. – МКОУ НОШ д.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Греково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перестанет функционировать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99592" y="1124744"/>
          <a:ext cx="7344817" cy="5328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0613">
                  <a:extLst>
                    <a:ext uri="{9D8B030D-6E8A-4147-A177-3AD203B41FA5}"/>
                  </a:extLst>
                </a:gridCol>
                <a:gridCol w="2022102">
                  <a:extLst>
                    <a:ext uri="{9D8B030D-6E8A-4147-A177-3AD203B41FA5}"/>
                  </a:extLst>
                </a:gridCol>
                <a:gridCol w="2022102">
                  <a:extLst>
                    <a:ext uri="{9D8B030D-6E8A-4147-A177-3AD203B41FA5}"/>
                  </a:extLst>
                </a:gridCol>
              </a:tblGrid>
              <a:tr h="1690201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МКДОУ детский сад «Сказка» </a:t>
                      </a:r>
                    </a:p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МКДОУ детский сад «Родничок»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51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 детей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51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групп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2287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работников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2000" i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</a:t>
                      </a:r>
                      <a:r>
                        <a:rPr lang="ru-RU" sz="2000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i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руковод</a:t>
                      </a:r>
                      <a:r>
                        <a:rPr lang="ru-RU" sz="2000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2000" i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(15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(7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/1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0028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01.07.2017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ru-RU" sz="2000" i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14210,29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14123,66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09560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Консолидированный бюджет на 9 мес. 2017 г. тыс.руб.</a:t>
                      </a:r>
                    </a:p>
                    <a:p>
                      <a:endParaRPr lang="ru-RU" sz="2000" i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11215,40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4230,20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5" name="Picture 2" descr="O:\Отдел прогнозирования\Жаворонкина\ФОН copy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766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1600" y="0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Учреждения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дошкольного  </a:t>
            </a:r>
            <a:r>
              <a:rPr lang="ru-RU" sz="3200" b="1" cap="all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</p:txBody>
      </p:sp>
      <p:pic>
        <p:nvPicPr>
          <p:cNvPr id="7" name="Picture 8" descr="https://kit168.com/wp-content/uploads/2015/10/school-kit168.com_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1124744"/>
            <a:ext cx="2520280" cy="1697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:\Отдел прогнозирования\Жаворонкина\ФОН copy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766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0"/>
            <a:ext cx="79928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Учреждения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  образования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дошкольными группами</a:t>
            </a:r>
            <a:endParaRPr lang="ru-RU" sz="3200" b="1" cap="all" dirty="0">
              <a:ln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39552" y="1556792"/>
          <a:ext cx="8352928" cy="4896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791">
                  <a:extLst>
                    <a:ext uri="{9D8B030D-6E8A-4147-A177-3AD203B41FA5}"/>
                  </a:extLst>
                </a:gridCol>
                <a:gridCol w="877510">
                  <a:extLst>
                    <a:ext uri="{9D8B030D-6E8A-4147-A177-3AD203B41FA5}"/>
                  </a:extLst>
                </a:gridCol>
                <a:gridCol w="828759">
                  <a:extLst>
                    <a:ext uri="{9D8B030D-6E8A-4147-A177-3AD203B41FA5}"/>
                  </a:extLst>
                </a:gridCol>
                <a:gridCol w="828759">
                  <a:extLst>
                    <a:ext uri="{9D8B030D-6E8A-4147-A177-3AD203B41FA5}"/>
                  </a:extLst>
                </a:gridCol>
                <a:gridCol w="828759">
                  <a:extLst>
                    <a:ext uri="{9D8B030D-6E8A-4147-A177-3AD203B41FA5}"/>
                  </a:extLst>
                </a:gridCol>
                <a:gridCol w="828759">
                  <a:extLst>
                    <a:ext uri="{9D8B030D-6E8A-4147-A177-3AD203B41FA5}"/>
                  </a:extLst>
                </a:gridCol>
                <a:gridCol w="904100">
                  <a:extLst>
                    <a:ext uri="{9D8B030D-6E8A-4147-A177-3AD203B41FA5}"/>
                  </a:extLst>
                </a:gridCol>
                <a:gridCol w="602734"/>
                <a:gridCol w="818757"/>
              </a:tblGrid>
              <a:tr h="1072024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СОШ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село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Ныр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ООШ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Пиштенур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ООШ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Пачи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НОШ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Греково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351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группа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группа</a:t>
                      </a: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8367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 детей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07202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работников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ru-RU" sz="1600" i="1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</a:t>
                      </a:r>
                      <a:r>
                        <a:rPr lang="ru-RU" sz="1600" i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руковод</a:t>
                      </a:r>
                      <a:r>
                        <a:rPr lang="ru-RU" sz="1600" i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(16/3)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(1/0)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(6/1)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(3/0)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(8/1)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(1/0)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(0/1)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(1/0)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4319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01.07.2017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400" i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24509,43</a:t>
                      </a: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16816,67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23002,56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15482,14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16805,94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11983,33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11520,83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990525"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Консолидиро-ванный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бюджет на 9 мес. 2017 г. тыс.руб.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12325,30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4891,70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4601,30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1205,80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0" name="Picture 4" descr="http://satcomserv.ru/img/%D1%88%D0%BA%D0%BE%D0%BB%D0%B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628800"/>
            <a:ext cx="1368152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2132856"/>
          <a:ext cx="8208913" cy="4569336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3096344"/>
                <a:gridCol w="1798879"/>
                <a:gridCol w="1732156"/>
                <a:gridCol w="1581534"/>
              </a:tblGrid>
              <a:tr h="1008112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ОУ</a:t>
                      </a:r>
                      <a:endParaRPr lang="ru-RU" sz="3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Средне-годовое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количество детей в АИС «Контингент»</a:t>
                      </a:r>
                      <a:endParaRPr lang="ru-RU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Средне-годовая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посещаемость по табелю</a:t>
                      </a:r>
                      <a:endParaRPr lang="ru-RU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 посещаемости за год</a:t>
                      </a:r>
                      <a:endParaRPr lang="ru-RU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МКДОУ</a:t>
                      </a:r>
                      <a:r>
                        <a:rPr lang="ru-RU" sz="160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детский сад «Сказка» </a:t>
                      </a:r>
                      <a:r>
                        <a:rPr lang="ru-RU" sz="1600" baseline="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60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16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177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69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МКДОУ</a:t>
                      </a:r>
                      <a:r>
                        <a:rPr lang="ru-RU" sz="160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детский сад «Родничок» </a:t>
                      </a:r>
                      <a:r>
                        <a:rPr lang="ru-RU" sz="1600" baseline="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60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16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30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Дошкольная группа</a:t>
                      </a:r>
                    </a:p>
                    <a:p>
                      <a:pPr algn="ctr"/>
                      <a:r>
                        <a:rPr lang="ru-RU" sz="16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МКОУ СОШ село</a:t>
                      </a:r>
                      <a:r>
                        <a:rPr lang="ru-RU" sz="160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Ныр</a:t>
                      </a:r>
                      <a:endParaRPr lang="ru-RU" sz="16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30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Дошкольное группа</a:t>
                      </a:r>
                    </a:p>
                    <a:p>
                      <a:pPr algn="ctr"/>
                      <a:r>
                        <a:rPr lang="ru-RU" sz="16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МКОУ ООШ д. </a:t>
                      </a:r>
                      <a:r>
                        <a:rPr lang="ru-RU" sz="16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Пиштенур</a:t>
                      </a:r>
                      <a:endParaRPr lang="ru-RU" sz="16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30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Дошкольная группа  МКОУ ООШ с. </a:t>
                      </a:r>
                      <a:r>
                        <a:rPr lang="ru-RU" sz="16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Пачи</a:t>
                      </a:r>
                      <a:endParaRPr lang="ru-RU" sz="16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30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Дошкольная группа МКОУ НОШ д. </a:t>
                      </a:r>
                      <a:r>
                        <a:rPr lang="ru-RU" sz="16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Греково</a:t>
                      </a:r>
                      <a:endParaRPr lang="ru-RU" sz="1600" b="1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79712" y="116632"/>
            <a:ext cx="5112568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400" b="1" cap="none" spc="50" dirty="0" smtClean="0">
              <a:ln w="11430">
                <a:solidFill>
                  <a:schemeClr val="tx2"/>
                </a:solidFill>
              </a:ln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none" spc="50" dirty="0" smtClean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КОНТИНГЕНТ </a:t>
            </a:r>
          </a:p>
          <a:p>
            <a:pPr algn="ctr"/>
            <a:r>
              <a:rPr lang="ru-RU" sz="3600" b="1" cap="none" spc="50" dirty="0" smtClean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ДОО</a:t>
            </a:r>
          </a:p>
          <a:p>
            <a:pPr algn="ctr"/>
            <a:endParaRPr lang="ru-RU" sz="800" b="1" cap="none" spc="50" dirty="0" smtClean="0">
              <a:ln w="11430">
                <a:solidFill>
                  <a:schemeClr val="tx2"/>
                </a:solidFill>
              </a:ln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cap="none" spc="50" dirty="0">
              <a:ln w="11430">
                <a:solidFill>
                  <a:schemeClr val="tx2"/>
                </a:solidFill>
              </a:ln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23" y="1412776"/>
            <a:ext cx="648440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КОНКУРСЫ </a:t>
            </a:r>
          </a:p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</a:t>
            </a:r>
          </a:p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ДОШКОЛЬНИКОВ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88640"/>
            <a:ext cx="6425580" cy="3177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717032"/>
            <a:ext cx="460929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11114" y="3212976"/>
            <a:ext cx="7032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спартакиада«ВЕСЁЛЫЕ  СТАРТЫ»</a:t>
            </a:r>
            <a:endParaRPr lang="ru-RU" sz="32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764704"/>
            <a:ext cx="25097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 команд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30 участников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260648"/>
            <a:ext cx="852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Интеллектуальный конкурс«Я РАСТУ»</a:t>
            </a:r>
            <a:endParaRPr lang="ru-RU" sz="36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23"/>
          <p:cNvGrpSpPr>
            <a:grpSpLocks/>
          </p:cNvGrpSpPr>
          <p:nvPr/>
        </p:nvGrpSpPr>
        <p:grpSpPr bwMode="auto">
          <a:xfrm flipH="1">
            <a:off x="2771800" y="1340768"/>
            <a:ext cx="2880320" cy="3024336"/>
            <a:chOff x="428450" y="4618237"/>
            <a:chExt cx="1978149" cy="2465061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28450" y="4618237"/>
              <a:ext cx="1641952" cy="246506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600824" y="4721767"/>
              <a:ext cx="1264449" cy="2277685"/>
            </a:xfrm>
            <a:custGeom>
              <a:avLst/>
              <a:gdLst>
                <a:gd name="connsiteX0" fmla="*/ 0 w 1264449"/>
                <a:gd name="connsiteY0" fmla="*/ 0 h 2091141"/>
                <a:gd name="connsiteX1" fmla="*/ 1264449 w 1264449"/>
                <a:gd name="connsiteY1" fmla="*/ 0 h 2091141"/>
                <a:gd name="connsiteX2" fmla="*/ 1264449 w 1264449"/>
                <a:gd name="connsiteY2" fmla="*/ 2091141 h 2091141"/>
                <a:gd name="connsiteX3" fmla="*/ 0 w 1264449"/>
                <a:gd name="connsiteY3" fmla="*/ 2091141 h 2091141"/>
                <a:gd name="connsiteX4" fmla="*/ 0 w 1264449"/>
                <a:gd name="connsiteY4" fmla="*/ 0 h 2091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449" h="2091141">
                  <a:moveTo>
                    <a:pt x="0" y="0"/>
                  </a:moveTo>
                  <a:lnTo>
                    <a:pt x="1264449" y="0"/>
                  </a:lnTo>
                  <a:lnTo>
                    <a:pt x="1264449" y="2091141"/>
                  </a:lnTo>
                  <a:lnTo>
                    <a:pt x="0" y="2091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40640" tIns="40640" rIns="40640" bIns="40640" spcCol="1270" anchor="t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  </a:t>
              </a:r>
              <a:r>
                <a:rPr lang="ru-RU" sz="2400" b="1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участников</a:t>
              </a: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призеров</a:t>
              </a: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победителей</a:t>
              </a:r>
            </a:p>
            <a:p>
              <a:pPr algn="r" defTabSz="711200" fontAlgn="auto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1600" b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algn="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000" b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algn="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000" b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1828554" y="4725057"/>
              <a:ext cx="565031" cy="5659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1829639" y="4720512"/>
              <a:ext cx="528158" cy="616706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45</a:t>
              </a:r>
              <a:endPara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1841568" y="5342953"/>
              <a:ext cx="565031" cy="5659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1834958" y="5396677"/>
              <a:ext cx="528158" cy="564783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ru-RU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1828541" y="5953489"/>
              <a:ext cx="536847" cy="56491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1834959" y="5915638"/>
              <a:ext cx="528157" cy="621602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endParaRPr lang="ru-RU" sz="2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Группа 23"/>
          <p:cNvGrpSpPr>
            <a:grpSpLocks/>
          </p:cNvGrpSpPr>
          <p:nvPr/>
        </p:nvGrpSpPr>
        <p:grpSpPr bwMode="auto">
          <a:xfrm flipH="1">
            <a:off x="5940152" y="3429000"/>
            <a:ext cx="2880320" cy="3024336"/>
            <a:chOff x="428450" y="4618237"/>
            <a:chExt cx="1978149" cy="2465061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28450" y="4618237"/>
              <a:ext cx="1641952" cy="246506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600824" y="4721767"/>
              <a:ext cx="1264449" cy="2277685"/>
            </a:xfrm>
            <a:custGeom>
              <a:avLst/>
              <a:gdLst>
                <a:gd name="connsiteX0" fmla="*/ 0 w 1264449"/>
                <a:gd name="connsiteY0" fmla="*/ 0 h 2091141"/>
                <a:gd name="connsiteX1" fmla="*/ 1264449 w 1264449"/>
                <a:gd name="connsiteY1" fmla="*/ 0 h 2091141"/>
                <a:gd name="connsiteX2" fmla="*/ 1264449 w 1264449"/>
                <a:gd name="connsiteY2" fmla="*/ 2091141 h 2091141"/>
                <a:gd name="connsiteX3" fmla="*/ 0 w 1264449"/>
                <a:gd name="connsiteY3" fmla="*/ 2091141 h 2091141"/>
                <a:gd name="connsiteX4" fmla="*/ 0 w 1264449"/>
                <a:gd name="connsiteY4" fmla="*/ 0 h 2091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449" h="2091141">
                  <a:moveTo>
                    <a:pt x="0" y="0"/>
                  </a:moveTo>
                  <a:lnTo>
                    <a:pt x="1264449" y="0"/>
                  </a:lnTo>
                  <a:lnTo>
                    <a:pt x="1264449" y="2091141"/>
                  </a:lnTo>
                  <a:lnTo>
                    <a:pt x="0" y="2091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40640" tIns="40640" rIns="40640" bIns="40640" spcCol="1270" anchor="t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  </a:t>
              </a:r>
              <a:r>
                <a:rPr lang="ru-RU" sz="2400" b="1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участников</a:t>
              </a: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призёров</a:t>
              </a: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победителей</a:t>
              </a:r>
            </a:p>
            <a:p>
              <a:pPr algn="r" defTabSz="711200" fontAlgn="auto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1600" b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algn="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000" b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algn="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000" b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Овал 20"/>
            <p:cNvSpPr/>
            <p:nvPr/>
          </p:nvSpPr>
          <p:spPr>
            <a:xfrm>
              <a:off x="1828554" y="4725057"/>
              <a:ext cx="565031" cy="5659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1829639" y="4720512"/>
              <a:ext cx="528158" cy="616706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33</a:t>
              </a:r>
              <a:endPara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1841568" y="5342953"/>
              <a:ext cx="565031" cy="5659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олилиния 23"/>
            <p:cNvSpPr/>
            <p:nvPr/>
          </p:nvSpPr>
          <p:spPr>
            <a:xfrm>
              <a:off x="1834958" y="5396677"/>
              <a:ext cx="528158" cy="564783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ru-RU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1828541" y="5953489"/>
              <a:ext cx="536847" cy="56491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олилиния 25"/>
            <p:cNvSpPr/>
            <p:nvPr/>
          </p:nvSpPr>
          <p:spPr>
            <a:xfrm>
              <a:off x="1834959" y="5915638"/>
              <a:ext cx="528157" cy="621602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2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635896" y="836712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5-6 лет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48264" y="2708920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6-7 лет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99792" y="3068960"/>
            <a:ext cx="6101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олимпиада «К старту готов»</a:t>
            </a:r>
            <a:endParaRPr lang="ru-RU" sz="36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4" y="764704"/>
            <a:ext cx="25097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 команд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29 участников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717032"/>
            <a:ext cx="5364088" cy="294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60648"/>
            <a:ext cx="6048672" cy="2916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99792" y="3068960"/>
            <a:ext cx="6101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олимпиада «К старту готов»</a:t>
            </a:r>
            <a:endParaRPr lang="ru-RU" sz="36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764704"/>
            <a:ext cx="33429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Личное первенство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 – победителей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19 - призёров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3672408" cy="307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039"/>
            <a:ext cx="3960440" cy="285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419" y="1124744"/>
            <a:ext cx="8910581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ИТОГИ 2016-2017</a:t>
            </a:r>
          </a:p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УЧЕБНОГО ГОДА И ЗАДАЧИ </a:t>
            </a:r>
          </a:p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ПЕДАГОГИЧЕСКОГО </a:t>
            </a:r>
          </a:p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КОЛЛЕКТИВА </a:t>
            </a:r>
          </a:p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НА НОВЫЙ УЧЕБНЫЙ </a:t>
            </a:r>
          </a:p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4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099192">
            <a:off x="6207528" y="5908563"/>
            <a:ext cx="1692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ИМС 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управления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6273225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25.08.2017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:\Отдел прогнозирования\Жаворонкина\ФОН copy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766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3568" y="0"/>
            <a:ext cx="7992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Учреждения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  образования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899590" y="1124741"/>
          <a:ext cx="7416826" cy="5184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325">
                  <a:extLst>
                    <a:ext uri="{9D8B030D-6E8A-4147-A177-3AD203B41FA5}"/>
                  </a:extLst>
                </a:gridCol>
                <a:gridCol w="2361326">
                  <a:extLst>
                    <a:ext uri="{9D8B030D-6E8A-4147-A177-3AD203B41FA5}"/>
                  </a:extLst>
                </a:gridCol>
                <a:gridCol w="2313175">
                  <a:extLst>
                    <a:ext uri="{9D8B030D-6E8A-4147-A177-3AD203B41FA5}"/>
                  </a:extLst>
                </a:gridCol>
              </a:tblGrid>
              <a:tr h="15533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МБОУ СОШ 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УИОП </a:t>
                      </a:r>
                    </a:p>
                    <a:p>
                      <a:pPr algn="ctr"/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КОГОБУ «Средняя школа-интернат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Тужа»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680159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 детей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970240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работников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ru-RU" sz="2000" i="1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</a:t>
                      </a:r>
                      <a:r>
                        <a:rPr lang="ru-RU" sz="2000" i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</a:t>
                      </a:r>
                      <a:r>
                        <a:rPr lang="ru-RU" sz="2000" i="1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руковод</a:t>
                      </a:r>
                      <a:r>
                        <a:rPr lang="ru-RU" sz="2000" i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(30/3)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(20/3)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91535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01.07.2017 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2000" i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21832,13</a:t>
                      </a: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06550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Консолидированный бюджет на 9 мес. 2017 г. тыс.руб.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20820,20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7" name="Picture 10" descr="https://cdn2.iconfinder.com/data/icons/large-home-icons/512/College_school_collage_tassle_student_pictures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444444">
                  <a:alpha val="5882"/>
                </a:srgbClr>
              </a:clrFrom>
              <a:clrTo>
                <a:srgbClr val="44444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980728"/>
            <a:ext cx="1728192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:\Отдел прогнозирования\Жаворонкина\ФОН copy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766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0"/>
            <a:ext cx="79928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Учреждения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  образования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дошкольными группами</a:t>
            </a:r>
            <a:endParaRPr lang="ru-RU" sz="3200" b="1" cap="all" dirty="0">
              <a:ln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39552" y="1556792"/>
          <a:ext cx="8352928" cy="4896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791">
                  <a:extLst>
                    <a:ext uri="{9D8B030D-6E8A-4147-A177-3AD203B41FA5}"/>
                  </a:extLst>
                </a:gridCol>
                <a:gridCol w="877510">
                  <a:extLst>
                    <a:ext uri="{9D8B030D-6E8A-4147-A177-3AD203B41FA5}"/>
                  </a:extLst>
                </a:gridCol>
                <a:gridCol w="828759">
                  <a:extLst>
                    <a:ext uri="{9D8B030D-6E8A-4147-A177-3AD203B41FA5}"/>
                  </a:extLst>
                </a:gridCol>
                <a:gridCol w="828759">
                  <a:extLst>
                    <a:ext uri="{9D8B030D-6E8A-4147-A177-3AD203B41FA5}"/>
                  </a:extLst>
                </a:gridCol>
                <a:gridCol w="828759">
                  <a:extLst>
                    <a:ext uri="{9D8B030D-6E8A-4147-A177-3AD203B41FA5}"/>
                  </a:extLst>
                </a:gridCol>
                <a:gridCol w="828759">
                  <a:extLst>
                    <a:ext uri="{9D8B030D-6E8A-4147-A177-3AD203B41FA5}"/>
                  </a:extLst>
                </a:gridCol>
                <a:gridCol w="904100">
                  <a:extLst>
                    <a:ext uri="{9D8B030D-6E8A-4147-A177-3AD203B41FA5}"/>
                  </a:extLst>
                </a:gridCol>
                <a:gridCol w="602734"/>
                <a:gridCol w="818757"/>
              </a:tblGrid>
              <a:tr h="1072024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СОШ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село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Ныр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ООШ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Пиштенур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ООШ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Пачи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НОШ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Греково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351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группа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группа</a:t>
                      </a: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8367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 детей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07202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работников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ru-RU" sz="1600" i="1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</a:t>
                      </a:r>
                      <a:r>
                        <a:rPr lang="ru-RU" sz="1600" i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руковод</a:t>
                      </a:r>
                      <a:r>
                        <a:rPr lang="ru-RU" sz="1600" i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R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(16/3)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(1/0)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(6/1)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(3/0)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(8/1)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(1/0)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(0/1)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(1/0)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4319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01.07.2017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400" i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24509,43</a:t>
                      </a: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16816,67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23002,56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15482,14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16805,94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11983,33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11520,83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990525"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Консолидиро-ванный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бюджет на 9 мес. 2017 г. тыс.руб.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12325,30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4891,70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4601,30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1205,80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R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0" name="Picture 4" descr="http://satcomserv.ru/img/%D1%88%D0%BA%D0%BE%D0%BB%D0%B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628800"/>
            <a:ext cx="1368152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332656"/>
            <a:ext cx="7803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Внедрение инклюзивного образования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67544" y="980728"/>
          <a:ext cx="784887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http://www.d17111.edu35.ru/images/ovz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4710" y="4653136"/>
            <a:ext cx="2099290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НОКОД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19672" y="1340768"/>
          <a:ext cx="7272807" cy="4721830"/>
        </p:xfrm>
        <a:graphic>
          <a:graphicData uri="http://schemas.openxmlformats.org/drawingml/2006/table">
            <a:tbl>
              <a:tblPr/>
              <a:tblGrid>
                <a:gridCol w="3072950"/>
                <a:gridCol w="1360946"/>
                <a:gridCol w="1360946"/>
                <a:gridCol w="1477965"/>
              </a:tblGrid>
              <a:tr h="545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 ОО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Кол-во обучающихся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респондентов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 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от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обучающихся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45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КОГОБУ для детей-сирот СШИ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ООШ д.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Пиштенур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ООШ с.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Пачи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45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МБОУ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СОШ с УИОП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Тужа Кировской обл.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СОШ с.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Ныр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Тужинского района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НОШ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Греково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МКДОУ ДС "Родничок" пгт. Тужа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МКДОУ ДС "Сказка"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Тужа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ДОД ДДТ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Тужа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4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МКОУ ДОД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ДЮСШ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Тужа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6082" name="Picture 2" descr="https://43edu.ru/upload/iblock/5eb/nokod_o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8640"/>
            <a:ext cx="2880320" cy="1066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5088" y="69269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Всероссийские проверочные работы (ВПР) в 4 классе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75656" y="2276872"/>
          <a:ext cx="7453896" cy="3528392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2232248"/>
                <a:gridCol w="1800200"/>
                <a:gridCol w="1440160"/>
                <a:gridCol w="1981288"/>
              </a:tblGrid>
              <a:tr h="1013475"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Кол-во участников</a:t>
                      </a:r>
                      <a:endParaRPr lang="ru-RU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Средний балл</a:t>
                      </a:r>
                      <a:endParaRPr lang="ru-RU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Качество 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образования</a:t>
                      </a:r>
                      <a:endParaRPr lang="ru-RU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5072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72,1 %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304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73,6 %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0115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Окружающий мир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95,5 %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43edu.ru/upload/iblock/282/ban_gia_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88843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99592" y="1844824"/>
          <a:ext cx="7416824" cy="4480422"/>
        </p:xfrm>
        <a:graphic>
          <a:graphicData uri="http://schemas.openxmlformats.org/drawingml/2006/table">
            <a:tbl>
              <a:tblPr/>
              <a:tblGrid>
                <a:gridCol w="3401319"/>
                <a:gridCol w="1854418"/>
                <a:gridCol w="2161087"/>
              </a:tblGrid>
              <a:tr h="513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Общеобразовательное  учреждение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Русский язык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Математика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13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МБОУ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СОШ с УИОП </a:t>
                      </a:r>
                      <a:r>
                        <a:rPr lang="ru-RU" sz="20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пгт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Тужа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4.36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3.88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3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МКОУ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СОШ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село </a:t>
                      </a:r>
                      <a:r>
                        <a:rPr lang="ru-RU" sz="20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Ныр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4.31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261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КОГОБУ «Средняя школа-интернат </a:t>
                      </a:r>
                      <a:r>
                        <a:rPr lang="ru-RU" sz="20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пгт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Тужа»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4.20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3.70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3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МКОУ НОШ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д. </a:t>
                      </a:r>
                      <a:r>
                        <a:rPr lang="ru-RU" sz="20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Пиштенур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3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МКОУ ООШ с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20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Пачи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3.33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30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 балл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области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5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4,13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3,81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572000" y="260648"/>
            <a:ext cx="41764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Средний балл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основным предметам ОГЭ-2017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43edu.ru/upload/iblock/282/ban_gia_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88843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572000" y="260648"/>
            <a:ext cx="41764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Средний балл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предметам по выбору ОГЭ-2017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1700808"/>
          <a:ext cx="8496944" cy="4728262"/>
        </p:xfrm>
        <a:graphic>
          <a:graphicData uri="http://schemas.openxmlformats.org/drawingml/2006/table">
            <a:tbl>
              <a:tblPr/>
              <a:tblGrid>
                <a:gridCol w="2260168"/>
                <a:gridCol w="779597"/>
                <a:gridCol w="779597"/>
                <a:gridCol w="779597"/>
                <a:gridCol w="779597"/>
                <a:gridCol w="779597"/>
                <a:gridCol w="779597"/>
                <a:gridCol w="779597"/>
                <a:gridCol w="779597"/>
              </a:tblGrid>
              <a:tr h="1572799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Общеобразовательные      учреждения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   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Средний 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балл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 области/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оценка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Физика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Химия   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Биология 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История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Английский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язык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Обществознание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География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Литература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3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3.82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4.06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3.49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3.63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4.39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3.63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3.85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4.01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010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МКОУ СОШ с УИОП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пгтТужа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3.67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3.60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4.33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3.41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3.86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55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МКОУ СОШ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село </a:t>
                      </a: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Ныр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4.33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99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КОГОБУ «Средняя школа-интернат </a:t>
                      </a: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пгт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Тужа»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3.22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3.38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768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МКОУ НОШ д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Пиштенур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45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МКОУ ООШ с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Пачи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3.33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716016" y="188640"/>
            <a:ext cx="41764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Средний балл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результатов 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ГЭ-2017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 descr="https://43edu.ru/upload/iblock/6dd/ege2017_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388843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9552" y="1340768"/>
          <a:ext cx="8424933" cy="4717457"/>
        </p:xfrm>
        <a:graphic>
          <a:graphicData uri="http://schemas.openxmlformats.org/drawingml/2006/table">
            <a:tbl>
              <a:tblPr/>
              <a:tblGrid>
                <a:gridCol w="2121135"/>
                <a:gridCol w="700422"/>
                <a:gridCol w="700422"/>
                <a:gridCol w="700422"/>
                <a:gridCol w="700422"/>
                <a:gridCol w="700422"/>
                <a:gridCol w="700422"/>
                <a:gridCol w="700422"/>
                <a:gridCol w="700422"/>
                <a:gridCol w="700422"/>
              </a:tblGrid>
              <a:tr h="152079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Общеобразова-тельны</a:t>
                      </a:r>
                      <a:r>
                        <a:rPr lang="ru-RU" sz="18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учреждения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    </a:t>
                      </a:r>
                      <a:endParaRPr lang="ru-RU" sz="18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  балл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по  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области</a:t>
                      </a: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Русский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язык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Математика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базовая       (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оценка)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Математика  профильная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Физика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Химия   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Биология 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История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Английский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язык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Общество-знание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587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71,67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4,46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48,23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53,09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57,14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54,50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55,09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73,88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58,84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443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МКОУ СОШ с УИОП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пгтТужа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75.45</a:t>
                      </a: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4.74</a:t>
                      </a: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49.65</a:t>
                      </a: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44.67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33.33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53.38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50.50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54.75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52.45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443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МКОУ СОШ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с.Ныр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66.78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4.40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56.75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42.50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55.50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55.33</a:t>
                      </a: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62.25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665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КОГОБУ «Средняя школа-интернат пгтТужа»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4.50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49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973" marR="64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 flipV="1">
            <a:off x="539552" y="1340768"/>
            <a:ext cx="2088232" cy="244827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\школа Тужа\фото с мероприятий\выпускной 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547111"/>
            <a:ext cx="6215106" cy="414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Диаграмма 4"/>
          <p:cNvGraphicFramePr/>
          <p:nvPr/>
        </p:nvGraphicFramePr>
        <p:xfrm>
          <a:off x="1571604" y="4643446"/>
          <a:ext cx="6000792" cy="1992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00166" y="0"/>
            <a:ext cx="628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«За особые успехи в учении»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27584" y="332656"/>
          <a:ext cx="7488832" cy="6048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2858">
                  <a:extLst>
                    <a:ext uri="{9D8B030D-6E8A-4147-A177-3AD203B41FA5}"/>
                  </a:extLst>
                </a:gridCol>
                <a:gridCol w="1583575">
                  <a:extLst>
                    <a:ext uri="{9D8B030D-6E8A-4147-A177-3AD203B41FA5}"/>
                  </a:extLst>
                </a:gridCol>
                <a:gridCol w="1436369">
                  <a:extLst>
                    <a:ext uri="{9D8B030D-6E8A-4147-A177-3AD203B41FA5}"/>
                  </a:extLst>
                </a:gridCol>
                <a:gridCol w="1118637">
                  <a:extLst>
                    <a:ext uri="{9D8B030D-6E8A-4147-A177-3AD203B41FA5}"/>
                  </a:extLst>
                </a:gridCol>
                <a:gridCol w="1277393">
                  <a:extLst>
                    <a:ext uri="{9D8B030D-6E8A-4147-A177-3AD203B41FA5}"/>
                  </a:extLst>
                </a:gridCol>
              </a:tblGrid>
              <a:tr h="555811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4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/>
                </a:extLst>
              </a:tr>
              <a:tr h="5558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сфера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сфера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культура</a:t>
                      </a:r>
                      <a:endParaRPr lang="ru-RU" sz="12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8669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организаций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400" b="1" i="1" kern="120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областные/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муниципальные</a:t>
                      </a:r>
                      <a:r>
                        <a:rPr lang="ru-RU" sz="1400" b="1" i="1" kern="12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(0/2)</a:t>
                      </a: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(1/5)</a:t>
                      </a: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(0/2)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(0/1)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444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Консолидированный</a:t>
                      </a:r>
                      <a:r>
                        <a:rPr lang="ru-RU" sz="140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на 9 мес. 2017 года, тыс. рублей</a:t>
                      </a:r>
                      <a:endParaRPr lang="ru-RU" sz="140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15 445,60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43844,30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5837,30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698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обучающихся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i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том числе </a:t>
                      </a:r>
                      <a:r>
                        <a:rPr lang="ru-RU" sz="2000" b="1" i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r>
                        <a:rPr lang="ru-RU" sz="1200" b="1" i="1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дошкольных группах)</a:t>
                      </a:r>
                      <a:endParaRPr lang="ru-RU" sz="1200" b="1" i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646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89146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работников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400" i="1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</a:t>
                      </a:r>
                      <a:r>
                        <a:rPr lang="ru-RU" sz="1400" i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i="1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руковод</a:t>
                      </a:r>
                      <a:r>
                        <a:rPr lang="ru-RU" sz="1400" i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400" i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(28/3)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i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том числе работники дошкольных групп)</a:t>
                      </a:r>
                      <a:endParaRPr lang="ru-RU" sz="1200" b="1" i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(81/11)</a:t>
                      </a: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(7/4)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(3/1)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8669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r>
                        <a:rPr lang="ru-RU" sz="140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педработников</a:t>
                      </a:r>
                      <a:r>
                        <a:rPr lang="ru-RU" sz="140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тыс.рублей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т.ч. село/город)</a:t>
                      </a:r>
                      <a:endParaRPr lang="ru-RU" sz="1400" i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14 166,98/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13 950,74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21537,52</a:t>
                      </a: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15010,00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410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организаций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районном центре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5" name="Picture 2" descr="O:\Отдел прогнозирования\Жаворонкина\ФОН copy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766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6" y="714375"/>
          <a:ext cx="8215368" cy="5642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5513"/>
                <a:gridCol w="1003443"/>
                <a:gridCol w="1156019"/>
                <a:gridCol w="987121"/>
                <a:gridCol w="1071570"/>
                <a:gridCol w="928694"/>
                <a:gridCol w="1143008"/>
              </a:tblGrid>
              <a:tr h="325384">
                <a:tc rowSpan="2"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ОО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941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Обучен-ность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Качество знаний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Обучен-ность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Качество знаний</a:t>
                      </a: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Обучен-ность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Качество знаний</a:t>
                      </a:r>
                    </a:p>
                  </a:txBody>
                  <a:tcPr/>
                </a:tc>
              </a:tr>
              <a:tr h="5616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МКОУ СОШ с УИОП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49,2%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99,8%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48,1%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99,4%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50,1%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16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МКОУ СОШ с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Ныр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51,5%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49,4%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3168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МКОУ ООШ с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Пачи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96,3%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616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МКОУ ООШ д.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Пиштенур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47%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57,9%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57,9%</a:t>
                      </a:r>
                    </a:p>
                  </a:txBody>
                  <a:tcPr marL="68580" marR="68580" marT="0" marB="0"/>
                </a:tc>
              </a:tr>
              <a:tr h="5616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МКОУ НОШ д.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Греково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33,3%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794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КОГОБУ «Средняя школа-интернат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Тужа»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29,3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5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99,2%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338070" algn="l"/>
                        </a:tabLs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39,8%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99,96%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46,6%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99,9%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37,3%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28794" y="-14290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Успеваемость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3000" r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Всероссийская олимпиада школьников</a:t>
            </a:r>
            <a:endParaRPr lang="ru-RU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755576" y="692696"/>
          <a:ext cx="770485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3000" r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81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Олимпиада младших школьников</a:t>
            </a:r>
            <a:endParaRPr lang="ru-RU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908719"/>
          <a:ext cx="6840759" cy="4752528"/>
        </p:xfrm>
        <a:graphic>
          <a:graphicData uri="http://schemas.openxmlformats.org/drawingml/2006/table">
            <a:tbl>
              <a:tblPr/>
              <a:tblGrid>
                <a:gridCol w="759908"/>
                <a:gridCol w="1519815"/>
                <a:gridCol w="759908"/>
                <a:gridCol w="759908"/>
                <a:gridCol w="759908"/>
                <a:gridCol w="759908"/>
                <a:gridCol w="760702"/>
                <a:gridCol w="760702"/>
              </a:tblGrid>
              <a:tr h="7920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ОО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участников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победителей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 призеров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МБОУ СОШ </a:t>
                      </a: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пгт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Тужа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МКОУ СОШ село Ныр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МКОУ ООШ д. Пиштенур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 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МКОУ ООШ с. Пачи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604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2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19533" y="260648"/>
            <a:ext cx="704365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0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Конкурсы </a:t>
            </a:r>
          </a:p>
          <a:p>
            <a:pPr algn="ctr"/>
            <a:r>
              <a:rPr lang="ru-RU" sz="7200" b="1" dirty="0" smtClean="0">
                <a:ln w="19050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п</a:t>
            </a:r>
            <a:r>
              <a:rPr lang="ru-RU" sz="7200" b="1" cap="none" spc="0" dirty="0" smtClean="0">
                <a:ln w="19050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едагогического</a:t>
            </a:r>
          </a:p>
          <a:p>
            <a:pPr algn="ctr"/>
            <a:r>
              <a:rPr lang="ru-RU" sz="7200" b="1" cap="none" spc="0" dirty="0" smtClean="0">
                <a:ln w="19050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мастерства</a:t>
            </a:r>
            <a:endParaRPr lang="ru-RU" sz="7200" b="1" cap="none" spc="0" dirty="0">
              <a:ln w="19050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2290" name="Picture 2" descr="http://lvpolovko.ucoz.ru/_si/0/152226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789040"/>
            <a:ext cx="3888432" cy="272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lum contrast="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3675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88640"/>
            <a:ext cx="74083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«Слагаемые успеха»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23"/>
          <p:cNvGrpSpPr>
            <a:grpSpLocks/>
          </p:cNvGrpSpPr>
          <p:nvPr/>
        </p:nvGrpSpPr>
        <p:grpSpPr bwMode="auto">
          <a:xfrm flipH="1">
            <a:off x="5508104" y="4365104"/>
            <a:ext cx="3312368" cy="2132856"/>
            <a:chOff x="428450" y="4618237"/>
            <a:chExt cx="1978149" cy="2465061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28450" y="4618237"/>
              <a:ext cx="1641952" cy="246506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600463" y="4721767"/>
              <a:ext cx="1264810" cy="312588"/>
            </a:xfrm>
            <a:custGeom>
              <a:avLst/>
              <a:gdLst>
                <a:gd name="connsiteX0" fmla="*/ 0 w 1264449"/>
                <a:gd name="connsiteY0" fmla="*/ 0 h 2091141"/>
                <a:gd name="connsiteX1" fmla="*/ 1264449 w 1264449"/>
                <a:gd name="connsiteY1" fmla="*/ 0 h 2091141"/>
                <a:gd name="connsiteX2" fmla="*/ 1264449 w 1264449"/>
                <a:gd name="connsiteY2" fmla="*/ 2091141 h 2091141"/>
                <a:gd name="connsiteX3" fmla="*/ 0 w 1264449"/>
                <a:gd name="connsiteY3" fmla="*/ 2091141 h 2091141"/>
                <a:gd name="connsiteX4" fmla="*/ 0 w 1264449"/>
                <a:gd name="connsiteY4" fmla="*/ 0 h 2091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449" h="2091141">
                  <a:moveTo>
                    <a:pt x="0" y="0"/>
                  </a:moveTo>
                  <a:lnTo>
                    <a:pt x="1264449" y="0"/>
                  </a:lnTo>
                  <a:lnTo>
                    <a:pt x="1264449" y="2091141"/>
                  </a:lnTo>
                  <a:lnTo>
                    <a:pt x="0" y="2091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40640" tIns="40640" rIns="40640" bIns="40640" spcCol="1270" anchor="t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    </a:t>
              </a: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победители</a:t>
              </a: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призеры</a:t>
              </a: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участники</a:t>
              </a:r>
              <a:endParaRPr lang="ru-RU" sz="2000" b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1828554" y="4725057"/>
              <a:ext cx="565031" cy="5659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1829639" y="4720512"/>
              <a:ext cx="528158" cy="616706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1841568" y="5342953"/>
              <a:ext cx="565031" cy="5659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1834958" y="5396677"/>
              <a:ext cx="528158" cy="564783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ru-RU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1828541" y="5953489"/>
              <a:ext cx="536847" cy="56491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1834959" y="5915638"/>
              <a:ext cx="528157" cy="621603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25</a:t>
              </a:r>
              <a:endParaRPr lang="ru-RU" sz="2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50852" y="5157192"/>
            <a:ext cx="3080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 2012 по 2017 гг. </a:t>
            </a:r>
          </a:p>
        </p:txBody>
      </p:sp>
      <p:pic>
        <p:nvPicPr>
          <p:cNvPr id="1026" name="Picture 2" descr="Z:\Козлова Т.В\Безымянный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5189730" cy="366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5171246" y="1196752"/>
            <a:ext cx="397275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Победитель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–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Воронова Наталья Владиславовна,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учитель математики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МКОУ СОШ село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Ныр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2728" y="2780928"/>
            <a:ext cx="3711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Призёр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–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Колесникова Лариса Васильевна,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учитель технологии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КОГОБУ «Средняя школа-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интернат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пгт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Тужа»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lum contrast="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3675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0"/>
            <a:ext cx="79290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«Учитель года - 2017»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08720"/>
            <a:ext cx="5364088" cy="4281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907704" y="5301208"/>
            <a:ext cx="1532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Щучинова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Елена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Васильевна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5301208"/>
            <a:ext cx="1499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Новикова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Юлия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Викторовна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19872" y="5301208"/>
            <a:ext cx="1565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Меньшикова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Елена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Юрьевна</a:t>
            </a:r>
          </a:p>
        </p:txBody>
      </p:sp>
      <p:grpSp>
        <p:nvGrpSpPr>
          <p:cNvPr id="11" name="Группа 23"/>
          <p:cNvGrpSpPr>
            <a:grpSpLocks/>
          </p:cNvGrpSpPr>
          <p:nvPr/>
        </p:nvGrpSpPr>
        <p:grpSpPr bwMode="auto">
          <a:xfrm flipH="1">
            <a:off x="5436096" y="2420888"/>
            <a:ext cx="3456384" cy="4032448"/>
            <a:chOff x="428450" y="4618237"/>
            <a:chExt cx="1978149" cy="2465061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28450" y="4618237"/>
              <a:ext cx="1641952" cy="246506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600824" y="4721767"/>
              <a:ext cx="1264449" cy="2277685"/>
            </a:xfrm>
            <a:custGeom>
              <a:avLst/>
              <a:gdLst>
                <a:gd name="connsiteX0" fmla="*/ 0 w 1264449"/>
                <a:gd name="connsiteY0" fmla="*/ 0 h 2091141"/>
                <a:gd name="connsiteX1" fmla="*/ 1264449 w 1264449"/>
                <a:gd name="connsiteY1" fmla="*/ 0 h 2091141"/>
                <a:gd name="connsiteX2" fmla="*/ 1264449 w 1264449"/>
                <a:gd name="connsiteY2" fmla="*/ 2091141 h 2091141"/>
                <a:gd name="connsiteX3" fmla="*/ 0 w 1264449"/>
                <a:gd name="connsiteY3" fmla="*/ 2091141 h 2091141"/>
                <a:gd name="connsiteX4" fmla="*/ 0 w 1264449"/>
                <a:gd name="connsiteY4" fmla="*/ 0 h 2091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449" h="2091141">
                  <a:moveTo>
                    <a:pt x="0" y="0"/>
                  </a:moveTo>
                  <a:lnTo>
                    <a:pt x="1264449" y="0"/>
                  </a:lnTo>
                  <a:lnTo>
                    <a:pt x="1264449" y="2091141"/>
                  </a:lnTo>
                  <a:lnTo>
                    <a:pt x="0" y="2091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40640" tIns="40640" rIns="40640" bIns="40640" spcCol="1270" anchor="t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   </a:t>
              </a: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 </a:t>
              </a: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учителя</a:t>
              </a: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воспитатели</a:t>
              </a: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педагоги дополнительного образования</a:t>
              </a:r>
            </a:p>
            <a:p>
              <a:pPr algn="r" defTabSz="711200" fontAlgn="auto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1600" b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algn="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000" b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algn="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000" b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1828554" y="4725057"/>
              <a:ext cx="565031" cy="5659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1829639" y="4720512"/>
              <a:ext cx="528158" cy="616706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31</a:t>
              </a:r>
              <a:endPara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1841568" y="5342953"/>
              <a:ext cx="565031" cy="5659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1834958" y="5396677"/>
              <a:ext cx="528158" cy="564783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1828541" y="5953489"/>
              <a:ext cx="536847" cy="56491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1834959" y="5915638"/>
              <a:ext cx="528157" cy="621602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ru-RU" sz="2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659605" y="1340768"/>
            <a:ext cx="299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 1995 по 2017 гг.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lum contrast="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3675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0177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«Моя педагогическая находка»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Учитель года -2014\Учительгода -2015\Козлова Т.В\Козлова Т.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159585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95736" y="980728"/>
            <a:ext cx="678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Номинация «Игры и дидактические пособия»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1412776"/>
            <a:ext cx="533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КОЗЛОВА ТАТЬЯНА ВЛАДИМИРОВНА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Патриотическое воспитание дошкольников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«Мы живём в России»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9712" y="3501008"/>
            <a:ext cx="5546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ОНОСОВА ТАТЬЯНА ВИТАЛЬЕВНА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«Эффективные формы работы с родителями»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736" y="2924944"/>
            <a:ext cx="528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Номинация «Работа с родителями»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1584176" cy="2263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Группа 23"/>
          <p:cNvGrpSpPr>
            <a:grpSpLocks/>
          </p:cNvGrpSpPr>
          <p:nvPr/>
        </p:nvGrpSpPr>
        <p:grpSpPr bwMode="auto">
          <a:xfrm flipH="1">
            <a:off x="5508104" y="4365104"/>
            <a:ext cx="3312368" cy="2132856"/>
            <a:chOff x="428450" y="4618237"/>
            <a:chExt cx="1978149" cy="2465061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428450" y="4618237"/>
              <a:ext cx="1641952" cy="246506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600463" y="4721767"/>
              <a:ext cx="1264810" cy="312588"/>
            </a:xfrm>
            <a:custGeom>
              <a:avLst/>
              <a:gdLst>
                <a:gd name="connsiteX0" fmla="*/ 0 w 1264449"/>
                <a:gd name="connsiteY0" fmla="*/ 0 h 2091141"/>
                <a:gd name="connsiteX1" fmla="*/ 1264449 w 1264449"/>
                <a:gd name="connsiteY1" fmla="*/ 0 h 2091141"/>
                <a:gd name="connsiteX2" fmla="*/ 1264449 w 1264449"/>
                <a:gd name="connsiteY2" fmla="*/ 2091141 h 2091141"/>
                <a:gd name="connsiteX3" fmla="*/ 0 w 1264449"/>
                <a:gd name="connsiteY3" fmla="*/ 2091141 h 2091141"/>
                <a:gd name="connsiteX4" fmla="*/ 0 w 1264449"/>
                <a:gd name="connsiteY4" fmla="*/ 0 h 2091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449" h="2091141">
                  <a:moveTo>
                    <a:pt x="0" y="0"/>
                  </a:moveTo>
                  <a:lnTo>
                    <a:pt x="1264449" y="0"/>
                  </a:lnTo>
                  <a:lnTo>
                    <a:pt x="1264449" y="2091141"/>
                  </a:lnTo>
                  <a:lnTo>
                    <a:pt x="0" y="2091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40640" tIns="40640" rIns="40640" bIns="40640" spcCol="1270" anchor="t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    </a:t>
              </a: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победители</a:t>
              </a: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призеры</a:t>
              </a: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участники</a:t>
              </a:r>
              <a:endParaRPr lang="ru-RU" sz="2000" b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1828554" y="4725057"/>
              <a:ext cx="565031" cy="5659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1829639" y="4720512"/>
              <a:ext cx="528158" cy="616706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1841568" y="5342953"/>
              <a:ext cx="565031" cy="5659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1834958" y="5396677"/>
              <a:ext cx="528158" cy="564783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ru-RU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1828541" y="5953489"/>
              <a:ext cx="536847" cy="56491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олилиния 20"/>
            <p:cNvSpPr/>
            <p:nvPr/>
          </p:nvSpPr>
          <p:spPr>
            <a:xfrm>
              <a:off x="1834959" y="5915638"/>
              <a:ext cx="528157" cy="621602"/>
            </a:xfrm>
            <a:custGeom>
              <a:avLst/>
              <a:gdLst>
                <a:gd name="connsiteX0" fmla="*/ 0 w 527962"/>
                <a:gd name="connsiteY0" fmla="*/ 0 h 565533"/>
                <a:gd name="connsiteX1" fmla="*/ 527962 w 527962"/>
                <a:gd name="connsiteY1" fmla="*/ 0 h 565533"/>
                <a:gd name="connsiteX2" fmla="*/ 527962 w 527962"/>
                <a:gd name="connsiteY2" fmla="*/ 565533 h 565533"/>
                <a:gd name="connsiteX3" fmla="*/ 0 w 527962"/>
                <a:gd name="connsiteY3" fmla="*/ 565533 h 565533"/>
                <a:gd name="connsiteX4" fmla="*/ 0 w 527962"/>
                <a:gd name="connsiteY4" fmla="*/ 0 h 56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62" h="565533">
                  <a:moveTo>
                    <a:pt x="0" y="0"/>
                  </a:moveTo>
                  <a:lnTo>
                    <a:pt x="527962" y="0"/>
                  </a:lnTo>
                  <a:lnTo>
                    <a:pt x="527962" y="565533"/>
                  </a:lnTo>
                  <a:lnTo>
                    <a:pt x="0" y="565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5560" tIns="17780" rIns="35560" bIns="1778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8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endParaRPr lang="ru-RU" sz="2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150852" y="5157192"/>
            <a:ext cx="3080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 2012 по 2017 гг.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32656"/>
            <a:ext cx="8116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https://mosoblcenter.edumsko.ru/uploads/3000/3060/section/196631/2/2_mesto_-_IVANOV_DA_CDT_OREHOVO-ZUEVSKIJ.jpg?1461855573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3528392" cy="3528393"/>
          </a:xfrm>
          <a:prstGeom prst="rect">
            <a:avLst/>
          </a:prstGeom>
          <a:noFill/>
        </p:spPr>
      </p:pic>
      <p:pic>
        <p:nvPicPr>
          <p:cNvPr id="62468" name="Picture 4" descr="http://www.ivedu.ru/thumbs/2017/01/ehmblema_junarmi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3821946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mosoblcenter.edumsko.ru/uploads/3000/3060/section/196631/2/2_mesto_-_IVANOV_DA_CDT_OREHOVO-ZUEVSKIJ.jpg?1461855573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016224" cy="20162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34902" y="285728"/>
            <a:ext cx="7009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Руководитель – Шишкина Наталья Геннадьевна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10445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 направления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195736" y="1700808"/>
            <a:ext cx="122413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211960" y="1772816"/>
            <a:ext cx="504056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524328" y="1700808"/>
            <a:ext cx="576064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000760" y="1785926"/>
            <a:ext cx="188175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4348" y="2428868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Личностное развитие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6050" y="3000372"/>
            <a:ext cx="283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Гражданская активность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3786190"/>
            <a:ext cx="268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Военно-патриотическое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4525" y="2852936"/>
            <a:ext cx="299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Информационно-медийное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260648"/>
            <a:ext cx="657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–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Погудин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Владимир Иванович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8" name="Picture 4" descr="http://www.ivedu.ru/thumbs/2017/01/ehmblema_junarmi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16224" cy="2013311"/>
          </a:xfrm>
          <a:prstGeom prst="rect">
            <a:avLst/>
          </a:prstGeom>
          <a:noFill/>
        </p:spPr>
      </p:pic>
      <p:pic>
        <p:nvPicPr>
          <p:cNvPr id="63490" name="Picture 2" descr="G:\фото\доклад\L_wSPqCBAH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980728"/>
            <a:ext cx="6807414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0784" y="0"/>
            <a:ext cx="63732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Сеть учреждений образования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Тужинского 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</a:p>
        </p:txBody>
      </p:sp>
      <p:pic>
        <p:nvPicPr>
          <p:cNvPr id="11266" name="Picture 2" descr="http://med-registrator.ru/43Kirovskaya/tuzha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88640"/>
            <a:ext cx="1547664" cy="1896163"/>
          </a:xfrm>
          <a:prstGeom prst="rect">
            <a:avLst/>
          </a:prstGeom>
          <a:noFill/>
        </p:spPr>
      </p:pic>
      <p:pic>
        <p:nvPicPr>
          <p:cNvPr id="11" name="Picture 4" descr="http://satcomserv.ru/img/%D1%88%D0%BA%D0%BE%D0%BB%D0%B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789040"/>
            <a:ext cx="648072" cy="648072"/>
          </a:xfrm>
          <a:prstGeom prst="rect">
            <a:avLst/>
          </a:prstGeom>
          <a:noFill/>
        </p:spPr>
      </p:pic>
      <p:pic>
        <p:nvPicPr>
          <p:cNvPr id="12" name="Picture 4" descr="http://satcomserv.ru/img/%D1%88%D0%BA%D0%BE%D0%BB%D0%B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077072"/>
            <a:ext cx="648072" cy="648072"/>
          </a:xfrm>
          <a:prstGeom prst="rect">
            <a:avLst/>
          </a:prstGeom>
          <a:noFill/>
        </p:spPr>
      </p:pic>
      <p:pic>
        <p:nvPicPr>
          <p:cNvPr id="13" name="Picture 4" descr="http://satcomserv.ru/img/%D1%88%D0%BA%D0%BE%D0%BB%D0%B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437112"/>
            <a:ext cx="648072" cy="648072"/>
          </a:xfrm>
          <a:prstGeom prst="rect">
            <a:avLst/>
          </a:prstGeom>
          <a:noFill/>
        </p:spPr>
      </p:pic>
      <p:pic>
        <p:nvPicPr>
          <p:cNvPr id="14" name="Picture 4" descr="http://satcomserv.ru/img/%D1%88%D0%BA%D0%BE%D0%BB%D0%B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509120"/>
            <a:ext cx="648072" cy="648072"/>
          </a:xfrm>
          <a:prstGeom prst="rect">
            <a:avLst/>
          </a:prstGeom>
          <a:noFill/>
        </p:spPr>
      </p:pic>
      <p:pic>
        <p:nvPicPr>
          <p:cNvPr id="15" name="Picture 4" descr="http://satcomserv.ru/img/%D1%88%D0%BA%D0%BE%D0%BB%D0%B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933056"/>
            <a:ext cx="648072" cy="648072"/>
          </a:xfrm>
          <a:prstGeom prst="rect">
            <a:avLst/>
          </a:prstGeom>
          <a:noFill/>
        </p:spPr>
      </p:pic>
      <p:pic>
        <p:nvPicPr>
          <p:cNvPr id="11272" name="Picture 8" descr="https://kit168.com/wp-content/uploads/2015/10/school-kit168.com_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0072" y="3717032"/>
            <a:ext cx="864096" cy="61721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588224" y="2996952"/>
            <a:ext cx="231206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 учреждения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дошкольного образования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flipV="1">
            <a:off x="5796136" y="3429000"/>
            <a:ext cx="792088" cy="432048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274" name="Picture 10" descr="https://cdn2.iconfinder.com/data/icons/large-home-icons/512/College_school_collage_tassle_student_pictures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444444">
                  <a:alpha val="5882"/>
                </a:srgbClr>
              </a:clrFrom>
              <a:clrTo>
                <a:srgbClr val="44444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3284984"/>
            <a:ext cx="720080" cy="720080"/>
          </a:xfrm>
          <a:prstGeom prst="rect">
            <a:avLst/>
          </a:prstGeom>
          <a:noFill/>
        </p:spPr>
      </p:pic>
      <p:pic>
        <p:nvPicPr>
          <p:cNvPr id="11276" name="Picture 12" descr="http://res.publicdomainfiles.com/pdf_view/65/1391998321632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3068960"/>
            <a:ext cx="864096" cy="864096"/>
          </a:xfrm>
          <a:prstGeom prst="rect">
            <a:avLst/>
          </a:prstGeom>
          <a:noFill/>
        </p:spPr>
      </p:pic>
      <p:cxnSp>
        <p:nvCxnSpPr>
          <p:cNvPr id="23" name="Соединительная линия уступом 22"/>
          <p:cNvCxnSpPr/>
          <p:nvPr/>
        </p:nvCxnSpPr>
        <p:spPr>
          <a:xfrm flipV="1">
            <a:off x="4860032" y="2492896"/>
            <a:ext cx="936104" cy="818510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96136" y="2060848"/>
            <a:ext cx="273630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 учреждения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дополнительного образования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4" descr="http://satcomserv.ru/img/%D1%88%D0%BA%D0%BE%D0%BB%D0%B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805264"/>
            <a:ext cx="648072" cy="648072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55576" y="5949280"/>
            <a:ext cx="98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школы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8" descr="https://kit168.com/wp-content/uploads/2015/10/school-kit168.com_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6240789"/>
            <a:ext cx="864096" cy="617211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979712" y="6488668"/>
            <a:ext cx="162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детские сады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12" descr="http://res.publicdomainfiles.com/pdf_view/65/1391998321632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5993904"/>
            <a:ext cx="864096" cy="864096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4355976" y="5934670"/>
            <a:ext cx="188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учреждения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дополнительного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образования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10" descr="https://cdn2.iconfinder.com/data/icons/large-home-icons/512/College_school_collage_tassle_student_pictures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444444">
                  <a:alpha val="5882"/>
                </a:srgbClr>
              </a:clrFrom>
              <a:clrTo>
                <a:srgbClr val="44444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6137920"/>
            <a:ext cx="720080" cy="720080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7020272" y="6488668"/>
            <a:ext cx="189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школа-интернат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8224" y="573325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49</a:t>
            </a:r>
            <a:endParaRPr lang="ru-RU" sz="2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48264" y="5733256"/>
            <a:ext cx="202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количество детей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99992" y="4869160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19/24</a:t>
            </a:r>
            <a:endParaRPr lang="ru-RU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48264" y="4221088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19/5</a:t>
            </a:r>
            <a:endParaRPr lang="ru-RU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444208" y="4581128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2/7</a:t>
            </a:r>
            <a:endParaRPr lang="ru-RU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292080" y="4869160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88/17</a:t>
            </a:r>
            <a:endParaRPr lang="ru-RU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400506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241</a:t>
            </a:r>
            <a:endParaRPr lang="ru-RU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067944" y="3573016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630/49</a:t>
            </a:r>
            <a:endParaRPr lang="ru-RU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860032" y="436510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465</a:t>
            </a:r>
            <a:endParaRPr lang="ru-RU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860032" y="357301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ru-RU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2" descr="O:\Отдел прогнозирования\Жаворонкина\ФОН copy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2766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260648"/>
            <a:ext cx="3966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УЧЕБНЫЕ СБОРЫ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00108"/>
            <a:ext cx="824872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71604" y="4214818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юношей прошли подготовку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285728"/>
            <a:ext cx="8571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«МУЗЕЙ ВОЙНЫ в МКОУ СОШ село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Ныр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 descr="https://pp.userapi.com/c636925/v636925118/5346c/XHE6Shff8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000108"/>
            <a:ext cx="6667500" cy="444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3042" y="142852"/>
            <a:ext cx="6520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– БЕССМЕРТНЫЙ ПОЛК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s://pp.userapi.com/c604730/v604730236/3caf8/Pf2ZT69fJV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857232"/>
            <a:ext cx="7000924" cy="4667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142852"/>
            <a:ext cx="7594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Военно-спортивная игра «ЗАРНИЦА»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 descr="http://tuzha.ru/images/docs/molodezh/I5BAYrxN_Q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857232"/>
            <a:ext cx="6887973" cy="4591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0298" y="142852"/>
            <a:ext cx="3990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Наследники Победы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 descr="http://tuzha.ru/images/docs/molodezh/uBMXYvS3i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920" y="714356"/>
            <a:ext cx="7031628" cy="465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88640"/>
            <a:ext cx="7668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Турнир памяти Александра Черепанова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http://tuzha.ru/images/docs/molodezh/hMfGJSQeR7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66713"/>
            <a:ext cx="6522303" cy="4894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3174" y="214290"/>
            <a:ext cx="3560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«Воинская слава»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https://pp.userapi.com/c638125/v638125590/2131d/0ysQypzYGK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000108"/>
            <a:ext cx="7548686" cy="4695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260648"/>
            <a:ext cx="5168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Поисковый отряд «Рубеж»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pp.userapi.com/c837733/v837733598/3e93e/HnHZAEYOzS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857232"/>
            <a:ext cx="6501680" cy="5145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КОНФЕРЕНЦИЯ август\конференция 2017\e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000372"/>
            <a:ext cx="6017278" cy="25003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1428736"/>
            <a:ext cx="7729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Экологическое воспитание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D:\КОНФЕРЕНЦИЯ август\конференция 2017\фото\ДДТ\брейн-ринг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500174"/>
            <a:ext cx="6773131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4282" y="714356"/>
            <a:ext cx="8490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Районная экологическая игра «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Брейн-ринг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88641"/>
            <a:ext cx="8064896" cy="113877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400" b="1" cap="none" spc="50" dirty="0" smtClean="0">
              <a:ln w="11430">
                <a:solidFill>
                  <a:schemeClr val="tx2"/>
                </a:solidFill>
              </a:ln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cap="none" spc="50" dirty="0" smtClean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Численность педагогических работников</a:t>
            </a:r>
          </a:p>
          <a:p>
            <a:pPr algn="ctr"/>
            <a:endParaRPr lang="ru-RU" sz="800" b="1" cap="none" spc="50" dirty="0" smtClean="0">
              <a:ln w="11430">
                <a:solidFill>
                  <a:schemeClr val="tx2"/>
                </a:solidFill>
              </a:ln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cap="none" spc="50" dirty="0">
              <a:ln w="11430">
                <a:solidFill>
                  <a:schemeClr val="tx2"/>
                </a:solidFill>
              </a:ln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628800"/>
          <a:ext cx="453650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5076056" y="1628800"/>
          <a:ext cx="38884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2771800" y="4337720"/>
          <a:ext cx="482453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520" y="6453336"/>
            <a:ext cx="172819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D:\КОНФЕРЕНЦИЯ август\конференция 2017\фото\ДДТ\коллаж гимн вод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429000"/>
            <a:ext cx="4572000" cy="32308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4071942"/>
            <a:ext cx="3037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«Модный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	приговор»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9322" y="2428868"/>
            <a:ext cx="2555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«Гимн Воде»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524860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4546" y="285728"/>
            <a:ext cx="4225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«ЗИМНЯЯ СКАЗКА»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s://pp.userapi.com/c841526/v841526904/1514d/b0rjsAny47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3143272" cy="559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6" name="Picture 4" descr="https://pp.userapi.com/c841526/v841526904/15161/UQ2oEy4U1f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071678"/>
            <a:ext cx="520703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1142984"/>
          <a:ext cx="7500990" cy="5361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462">
                  <a:extLst>
                    <a:ext uri="{9D8B030D-6E8A-4147-A177-3AD203B41FA5}"/>
                  </a:extLst>
                </a:gridCol>
                <a:gridCol w="2053254">
                  <a:extLst>
                    <a:ext uri="{9D8B030D-6E8A-4147-A177-3AD203B41FA5}"/>
                  </a:extLst>
                </a:gridCol>
                <a:gridCol w="2096274">
                  <a:extLst>
                    <a:ext uri="{9D8B030D-6E8A-4147-A177-3AD203B41FA5}"/>
                  </a:extLst>
                </a:gridCol>
              </a:tblGrid>
              <a:tr h="1690201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МКУ ДО ДДТ</a:t>
                      </a:r>
                    </a:p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МКУ ДО ДЮСШ</a:t>
                      </a:r>
                    </a:p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51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 детей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51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творческих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объединений/секций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2287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работников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2000" i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</a:t>
                      </a:r>
                      <a:r>
                        <a:rPr lang="ru-RU" sz="2000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i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руковод</a:t>
                      </a:r>
                      <a:r>
                        <a:rPr lang="ru-RU" sz="2000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2000" i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0028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01.07.2017 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2000" i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10720,00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19300,00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09560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Консолидированный бюджет на 9 мес. 2017 г. тыс.руб.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1559,30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4278,00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5" name="Picture 2" descr="O:\Отдел прогнозирования\Жаворонкина\ФОН copy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766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0"/>
            <a:ext cx="7992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Учреждения дополнительного  образования</a:t>
            </a:r>
            <a:endParaRPr lang="ru-RU" sz="3200" b="1" cap="all" dirty="0">
              <a:ln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2" descr="http://res.publicdomainfiles.com/pdf_view/65/139199832163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785794"/>
            <a:ext cx="2592288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ddt-tuzha.ucoz.ru/foto_dd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28"/>
            <a:ext cx="6929487" cy="4280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4348" y="4714884"/>
            <a:ext cx="5303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 творческих объединения</a:t>
            </a:r>
          </a:p>
          <a:p>
            <a:pPr algn="ctr"/>
            <a:endPara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424 учащихся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0989" y="5000636"/>
            <a:ext cx="43905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 спортивных секций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206 учащихся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5857916" cy="4416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188640"/>
            <a:ext cx="2890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Гиревой спорт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898" name="Picture 2" descr="G:\ги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393437" cy="2928958"/>
          </a:xfrm>
          <a:prstGeom prst="rect">
            <a:avLst/>
          </a:prstGeom>
          <a:noFill/>
        </p:spPr>
      </p:pic>
      <p:pic>
        <p:nvPicPr>
          <p:cNvPr id="80899" name="Picture 3" descr="G:\DSCF9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064" y="3429000"/>
            <a:ext cx="4190998" cy="31432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43636" y="2714620"/>
            <a:ext cx="1489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Карате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p.userapi.com/c638119/v638119236/44090/F_9ATNSBv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4643470" cy="30944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188640"/>
            <a:ext cx="3651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Летний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полиатлон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https://pp.userapi.com/c638119/v638119236/4406c/tkrwxX0xk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71876"/>
            <a:ext cx="4716750" cy="31432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86314" y="2500306"/>
            <a:ext cx="4499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 юношей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10-11 классов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gto.ru/bundles/gtofront/img/logo-l5.png?170307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7620000" cy="1752600"/>
          </a:xfrm>
          <a:prstGeom prst="rect">
            <a:avLst/>
          </a:prstGeom>
          <a:noFill/>
        </p:spPr>
      </p:pic>
      <p:graphicFrame>
        <p:nvGraphicFramePr>
          <p:cNvPr id="5" name="Диаграмма 4"/>
          <p:cNvGraphicFramePr/>
          <p:nvPr/>
        </p:nvGraphicFramePr>
        <p:xfrm>
          <a:off x="1500166" y="2000240"/>
          <a:ext cx="6572296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571480"/>
            <a:ext cx="7414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ОТДЫХ, ОЗДОРОВЛЕНИЕ И ЗАНЯТОСТЬ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ДЕТЕЙ В ЛЕТНИЙ ПЕРИОД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1538" y="2000240"/>
          <a:ext cx="6715173" cy="23774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238391"/>
                <a:gridCol w="2238391"/>
                <a:gridCol w="22383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Месяц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лагерей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ИЮЛЬ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7290" y="785794"/>
            <a:ext cx="6141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КОНТИНГЕНТ ДЕТЕЙ в ЛОЛ с ДП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85786" y="2143116"/>
          <a:ext cx="7786742" cy="371856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663085"/>
                <a:gridCol w="21236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Трудная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жизненная ситуация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 семей в СОП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состоящие на учете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КДН и ЗП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«группа риска», состоящие на ВШУ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 опекунский, приемных семей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 малообеспеченных и многодетных семей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194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88641"/>
            <a:ext cx="8064896" cy="113877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400" b="1" cap="none" spc="50" dirty="0" smtClean="0">
              <a:ln w="11430">
                <a:solidFill>
                  <a:schemeClr val="tx2"/>
                </a:solidFill>
              </a:ln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cap="none" spc="50" dirty="0" smtClean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Курсовая подготовка педагогов</a:t>
            </a:r>
          </a:p>
          <a:p>
            <a:pPr algn="ctr"/>
            <a:endParaRPr lang="ru-RU" sz="800" b="1" cap="none" spc="50" dirty="0" smtClean="0">
              <a:ln w="11430">
                <a:solidFill>
                  <a:schemeClr val="tx2"/>
                </a:solidFill>
              </a:ln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cap="none" spc="50" dirty="0">
              <a:ln w="11430">
                <a:solidFill>
                  <a:schemeClr val="tx2"/>
                </a:solidFill>
              </a:ln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628800"/>
          <a:ext cx="453650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5076056" y="1628800"/>
          <a:ext cx="38884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2771800" y="4337720"/>
          <a:ext cx="482453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520" y="6453336"/>
            <a:ext cx="172819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1142984"/>
          <a:ext cx="7500990" cy="5361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462">
                  <a:extLst>
                    <a:ext uri="{9D8B030D-6E8A-4147-A177-3AD203B41FA5}"/>
                  </a:extLst>
                </a:gridCol>
                <a:gridCol w="2053254">
                  <a:extLst>
                    <a:ext uri="{9D8B030D-6E8A-4147-A177-3AD203B41FA5}"/>
                  </a:extLst>
                </a:gridCol>
                <a:gridCol w="2096274">
                  <a:extLst>
                    <a:ext uri="{9D8B030D-6E8A-4147-A177-3AD203B41FA5}"/>
                  </a:extLst>
                </a:gridCol>
              </a:tblGrid>
              <a:tr h="1690201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МКУ ДО ДДТ</a:t>
                      </a:r>
                    </a:p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МКУ ДО ДЮСШ</a:t>
                      </a:r>
                    </a:p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51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 детей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51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творческих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объединений/секций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2287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работников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2000" i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</a:t>
                      </a:r>
                      <a:r>
                        <a:rPr lang="ru-RU" sz="2000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i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руковод</a:t>
                      </a:r>
                      <a:r>
                        <a:rPr lang="ru-RU" sz="2000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2000" i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0028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01.07.2017 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2000" i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10720,00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19300,00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09560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Консолидированный бюджет на 9 мес. 2017 г. тыс.руб.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1559,30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4278,00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5" name="Picture 2" descr="O:\Отдел прогнозирования\Жаворонкина\ФОН copy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766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0"/>
            <a:ext cx="7992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Учреждения дополнительного  образования</a:t>
            </a:r>
            <a:endParaRPr lang="ru-RU" sz="3200" b="1" cap="all" dirty="0">
              <a:ln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2" descr="http://res.publicdomainfiles.com/pdf_view/65/139199832163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785794"/>
            <a:ext cx="2592288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0" y="3789040"/>
            <a:ext cx="8100392" cy="12241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ОНФЕРЕНЦИЯ август\конференция 2017\к презентации\P1230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8159501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187624" y="6088559"/>
            <a:ext cx="66010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Заключение соглашения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014.jpg"/>
          <p:cNvPicPr>
            <a:picLocks noChangeAspect="1"/>
          </p:cNvPicPr>
          <p:nvPr/>
        </p:nvPicPr>
        <p:blipFill>
          <a:blip r:embed="rId3" cstate="print"/>
          <a:srcRect b="21128"/>
          <a:stretch>
            <a:fillRect/>
          </a:stretch>
        </p:blipFill>
        <p:spPr>
          <a:xfrm>
            <a:off x="1835696" y="188640"/>
            <a:ext cx="5544616" cy="288032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 descr="DSCN44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717032"/>
            <a:ext cx="2448272" cy="182507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18" name="Соединительная линия уступом 17"/>
          <p:cNvCxnSpPr/>
          <p:nvPr/>
        </p:nvCxnSpPr>
        <p:spPr>
          <a:xfrm rot="5400000">
            <a:off x="107504" y="1988840"/>
            <a:ext cx="2592288" cy="864096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 rot="16200000" flipH="1">
            <a:off x="6516216" y="1988840"/>
            <a:ext cx="2592288" cy="864096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0" y="5661248"/>
            <a:ext cx="30011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Кислицын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О.В.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260648"/>
            <a:ext cx="57606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СОШ с УИОП </a:t>
            </a:r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Тужа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717032"/>
            <a:ext cx="2502763" cy="184533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6426653" y="5733256"/>
            <a:ext cx="27173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Оботнин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В.А.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1840" y="5661248"/>
            <a:ext cx="29640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Тужинское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РАЙПО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tuzharaipo.ucoz.ru/dsdg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717032"/>
            <a:ext cx="3272293" cy="18722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cxnSp>
        <p:nvCxnSpPr>
          <p:cNvPr id="13" name="Прямая со стрелкой 12"/>
          <p:cNvCxnSpPr>
            <a:stCxn id="4" idx="2"/>
            <a:endCxn id="4098" idx="0"/>
          </p:cNvCxnSpPr>
          <p:nvPr/>
        </p:nvCxnSpPr>
        <p:spPr>
          <a:xfrm>
            <a:off x="4608004" y="3068960"/>
            <a:ext cx="15967" cy="64807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677" y="5445224"/>
            <a:ext cx="5561138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СПК колхоз «Новый» </a:t>
            </a:r>
          </a:p>
          <a:p>
            <a:pPr algn="ctr"/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лице </a:t>
            </a:r>
            <a:r>
              <a:rPr lang="ru-RU" sz="3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Кострулина</a:t>
            </a:r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И.В.</a:t>
            </a:r>
            <a:endParaRPr lang="ru-RU" sz="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D:\гимн тужа\школы\ныр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052736"/>
            <a:ext cx="5146172" cy="3456384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2232248" cy="508311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cxnSp>
        <p:nvCxnSpPr>
          <p:cNvPr id="10" name="Соединительная линия уступом 9"/>
          <p:cNvCxnSpPr/>
          <p:nvPr/>
        </p:nvCxnSpPr>
        <p:spPr>
          <a:xfrm rot="10800000" flipV="1">
            <a:off x="2699792" y="1052736"/>
            <a:ext cx="3528392" cy="1080120"/>
          </a:xfrm>
          <a:prstGeom prst="bentConnector3">
            <a:avLst>
              <a:gd name="adj1" fmla="val 69797"/>
            </a:avLst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41675" y="188640"/>
            <a:ext cx="5420202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СОШ село </a:t>
            </a:r>
            <a:r>
              <a:rPr lang="ru-RU" sz="3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Ныр</a:t>
            </a:r>
            <a:endParaRPr lang="ru-RU" sz="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419" y="1124744"/>
            <a:ext cx="8910581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ИТОГИ 2016-2017</a:t>
            </a:r>
          </a:p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УЧЕБНОГО ГОДА И ЗАДАЧИ </a:t>
            </a:r>
          </a:p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ПЕДАГОГИЧЕСКОГО </a:t>
            </a:r>
          </a:p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КОЛЛЕКТИВА </a:t>
            </a:r>
          </a:p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НА НОВЫЙ УЧЕБНЫЙ </a:t>
            </a:r>
          </a:p>
          <a:p>
            <a:pPr algn="ctr"/>
            <a:r>
              <a:rPr lang="ru-RU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4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099192">
            <a:off x="6207528" y="5908563"/>
            <a:ext cx="1692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ИМС 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управления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6273225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25.08.2017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gazetark.ru/images/07.2017/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285860"/>
            <a:ext cx="7176014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42976" y="642918"/>
            <a:ext cx="6858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ПРОВЕРКА И ПРИЁМКА ШКОЛ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4000" t="-3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6" y="908720"/>
          <a:ext cx="8496944" cy="5616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3879"/>
                <a:gridCol w="1931123"/>
                <a:gridCol w="1252380"/>
                <a:gridCol w="1760173"/>
                <a:gridCol w="1699389"/>
              </a:tblGrid>
              <a:tr h="4551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Окружной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Региональный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97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МБОУ СОШ с УИОП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Тужа Кировской области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КОГОБУ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«Средняя школа-интернат 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Тужа»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894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МКОУ СОШ село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Ныр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Кировской области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МКОУ ООШ д.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Пиштенур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Кировской области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00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МКОУ ООШ с.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Пачи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Кировской области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09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МКДОУ детский сад «Сказка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Тужа Кировской области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89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МКДОУ детский сад «Родничок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Тужа Кировской области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08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МКУ ДО «ДДТ»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9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МКУ ДО ДЮСШ 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Тужа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27584" y="26064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ОБОБЩЕНИЕ И ПЕРЕДАЧА ОПЫТА РАБОТЫ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285720" y="285728"/>
            <a:ext cx="8429685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«Развитие образования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Тужинского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района» на 2017-2020 годы»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  Обеспечение доступности дошкольного общего образования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  Реализация ФГОС ООО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  Обеспечение дифференциации и индивидуализации образовательного процесса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  Обновление содержания дополнительного образования детей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Продолжение работы по развитию кадрового потенциала образовательных организаций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  Продолжение работы по сокращению неэффективных расходов бюджетных средств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 Повышение эффективности гражданского и духовно-нравственного воспитания детей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  Участие органов государственно - общественного  управления в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решении  задач школьного образования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Развитие современных форм взаимодействия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родительской общественностью по вопросам обучения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воспитания детей.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ОНФЕРЕНЦИЯ август\конференция 2017\к презентации\закон об образован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42852"/>
            <a:ext cx="1584176" cy="2549982"/>
          </a:xfrm>
          <a:prstGeom prst="rect">
            <a:avLst/>
          </a:prstGeom>
          <a:noFill/>
        </p:spPr>
      </p:pic>
      <p:pic>
        <p:nvPicPr>
          <p:cNvPr id="1027" name="Picture 3" descr="D:\КОНФЕРЕНЦИЯ август\конференция 2017\к презентации\fg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88640"/>
            <a:ext cx="4356305" cy="1766317"/>
          </a:xfrm>
          <a:prstGeom prst="rect">
            <a:avLst/>
          </a:prstGeom>
          <a:noFill/>
        </p:spPr>
      </p:pic>
      <p:pic>
        <p:nvPicPr>
          <p:cNvPr id="1029" name="Picture 5" descr="http://minobr.saratov.gov.ru/images/minobr/razv_obrazovaniy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2857496"/>
            <a:ext cx="2808312" cy="175519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3108" y="4929198"/>
            <a:ext cx="478634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МЕЖВЕДОМСТВЕННАЯ ПРОГРАММА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развития системы дополнительного образования детей до 2010 года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gov.cap.ru/UserFiles/orgs/GrvId_21/uka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2500306"/>
            <a:ext cx="3571900" cy="1409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642918"/>
            <a:ext cx="4572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МКОУ СОШ с УИОП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Тужа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014.jpg"/>
          <p:cNvPicPr>
            <a:picLocks noChangeAspect="1"/>
          </p:cNvPicPr>
          <p:nvPr/>
        </p:nvPicPr>
        <p:blipFill>
          <a:blip r:embed="rId3" cstate="print"/>
          <a:srcRect b="21128"/>
          <a:stretch>
            <a:fillRect/>
          </a:stretch>
        </p:blipFill>
        <p:spPr>
          <a:xfrm>
            <a:off x="1214414" y="1428736"/>
            <a:ext cx="3437953" cy="178595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0034" y="3286124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с 30.06.2017 г.- бюджетное ОУ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4071942"/>
            <a:ext cx="457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с 01.01.2018 г. - перейдет в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областную собственность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2066</Words>
  <Application>Microsoft Office PowerPoint</Application>
  <PresentationFormat>Экран (4:3)</PresentationFormat>
  <Paragraphs>953</Paragraphs>
  <Slides>72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 В</dc:creator>
  <cp:lastModifiedBy>Галина В</cp:lastModifiedBy>
  <cp:revision>221</cp:revision>
  <dcterms:created xsi:type="dcterms:W3CDTF">2017-07-06T10:34:46Z</dcterms:created>
  <dcterms:modified xsi:type="dcterms:W3CDTF">2017-08-28T13:18:17Z</dcterms:modified>
</cp:coreProperties>
</file>